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1131" r:id="rId3"/>
    <p:sldId id="1117" r:id="rId4"/>
    <p:sldId id="257" r:id="rId5"/>
    <p:sldId id="259" r:id="rId6"/>
    <p:sldId id="1069" r:id="rId7"/>
    <p:sldId id="258" r:id="rId8"/>
    <p:sldId id="260" r:id="rId9"/>
    <p:sldId id="265" r:id="rId10"/>
    <p:sldId id="1105" r:id="rId11"/>
    <p:sldId id="266" r:id="rId12"/>
    <p:sldId id="261" r:id="rId13"/>
    <p:sldId id="262" r:id="rId14"/>
    <p:sldId id="1130" r:id="rId15"/>
    <p:sldId id="1132" r:id="rId16"/>
    <p:sldId id="263" r:id="rId17"/>
    <p:sldId id="264" r:id="rId18"/>
    <p:sldId id="1102" r:id="rId19"/>
    <p:sldId id="1103" r:id="rId20"/>
    <p:sldId id="1104" r:id="rId21"/>
    <p:sldId id="1106" r:id="rId22"/>
    <p:sldId id="1009" r:id="rId23"/>
    <p:sldId id="1023" r:id="rId24"/>
    <p:sldId id="1116" r:id="rId25"/>
    <p:sldId id="1110" r:id="rId26"/>
    <p:sldId id="1107" r:id="rId27"/>
    <p:sldId id="1108" r:id="rId28"/>
    <p:sldId id="999" r:id="rId29"/>
    <p:sldId id="1111" r:id="rId30"/>
    <p:sldId id="972" r:id="rId31"/>
    <p:sldId id="1112" r:id="rId32"/>
    <p:sldId id="1073" r:id="rId33"/>
    <p:sldId id="1121" r:id="rId34"/>
    <p:sldId id="974" r:id="rId35"/>
    <p:sldId id="928" r:id="rId36"/>
    <p:sldId id="1114" r:id="rId37"/>
    <p:sldId id="1113" r:id="rId38"/>
    <p:sldId id="1123" r:id="rId39"/>
    <p:sldId id="1122" r:id="rId40"/>
    <p:sldId id="1109" r:id="rId41"/>
    <p:sldId id="267" r:id="rId42"/>
    <p:sldId id="268" r:id="rId43"/>
    <p:sldId id="269" r:id="rId44"/>
    <p:sldId id="270" r:id="rId45"/>
    <p:sldId id="1063" r:id="rId46"/>
    <p:sldId id="1125" r:id="rId47"/>
    <p:sldId id="1064" r:id="rId48"/>
    <p:sldId id="1133" r:id="rId49"/>
    <p:sldId id="1066" r:id="rId50"/>
    <p:sldId id="1065" r:id="rId51"/>
    <p:sldId id="1126" r:id="rId52"/>
    <p:sldId id="1119" r:id="rId53"/>
    <p:sldId id="1120" r:id="rId54"/>
    <p:sldId id="1067" r:id="rId55"/>
    <p:sldId id="1068" r:id="rId56"/>
    <p:sldId id="1028" r:id="rId57"/>
    <p:sldId id="1070" r:id="rId58"/>
    <p:sldId id="1071" r:id="rId59"/>
    <p:sldId id="28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  <p:sldId id="1079" r:id="rId70"/>
    <p:sldId id="1001" r:id="rId71"/>
    <p:sldId id="1080" r:id="rId72"/>
    <p:sldId id="1002" r:id="rId73"/>
    <p:sldId id="1004" r:id="rId74"/>
    <p:sldId id="1081" r:id="rId75"/>
    <p:sldId id="1082" r:id="rId76"/>
    <p:sldId id="1083" r:id="rId77"/>
    <p:sldId id="1085" r:id="rId78"/>
    <p:sldId id="1018" r:id="rId79"/>
    <p:sldId id="1010" r:id="rId80"/>
    <p:sldId id="1086" r:id="rId81"/>
    <p:sldId id="1087" r:id="rId82"/>
    <p:sldId id="1088" r:id="rId83"/>
    <p:sldId id="1089" r:id="rId84"/>
    <p:sldId id="1090" r:id="rId85"/>
    <p:sldId id="1011" r:id="rId86"/>
    <p:sldId id="1127" r:id="rId87"/>
    <p:sldId id="1022" r:id="rId88"/>
    <p:sldId id="1024" r:id="rId89"/>
    <p:sldId id="1091" r:id="rId90"/>
    <p:sldId id="1128" r:id="rId91"/>
    <p:sldId id="386" r:id="rId92"/>
    <p:sldId id="387" r:id="rId93"/>
    <p:sldId id="435" r:id="rId94"/>
    <p:sldId id="436" r:id="rId95"/>
    <p:sldId id="395" r:id="rId96"/>
    <p:sldId id="1129" r:id="rId97"/>
    <p:sldId id="1092" r:id="rId98"/>
    <p:sldId id="1013" r:id="rId99"/>
    <p:sldId id="1014" r:id="rId100"/>
    <p:sldId id="1093" r:id="rId101"/>
    <p:sldId id="1094" r:id="rId102"/>
    <p:sldId id="1095" r:id="rId103"/>
    <p:sldId id="1096" r:id="rId104"/>
    <p:sldId id="1015" r:id="rId105"/>
    <p:sldId id="1016" r:id="rId106"/>
    <p:sldId id="1118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1"/>
    <p:restoredTop sz="96327"/>
  </p:normalViewPr>
  <p:slideViewPr>
    <p:cSldViewPr snapToGrid="0">
      <p:cViewPr varScale="1">
        <p:scale>
          <a:sx n="114" d="100"/>
          <a:sy n="114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04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61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545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83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02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25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87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144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39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88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hyperlink" Target="mailto:k.church@northeaster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tree/main/slides/June21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kwchurch/JSALT_Better_Together/tree/main/doc/exercis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thomas-kuh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rningmyturns.org/2017/06/a-computational-linguistic-farce-in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Notation.md" TargetMode="External"/><Relationship Id="rId13" Type="http://schemas.openxmlformats.org/officeDocument/2006/relationships/hyperlink" Target="https://github.com/kwchurch/JSALT_Better_Together/tree/main/doc/exercises" TargetMode="External"/><Relationship Id="rId3" Type="http://schemas.openxmlformats.org/officeDocument/2006/relationships/hyperlink" Target="https://jsalt2023.univ-lemans.fr/en/better-together-text-context.html" TargetMode="External"/><Relationship Id="rId7" Type="http://schemas.openxmlformats.org/officeDocument/2006/relationships/hyperlink" Target="https://docs.google.com/document/d/1rRRflCASHo7PFTBU6GqHK_g8twj1JgcXD8ijwpWY9m8/edit" TargetMode="External"/><Relationship Id="rId12" Type="http://schemas.openxmlformats.org/officeDocument/2006/relationships/hyperlink" Target="https://github.com/kwchurch/JSALT_Better_Together/blob/main/doc/Similar_Venues.md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wchurch/JSALT_Better_Together/blob/main/slides" TargetMode="External"/><Relationship Id="rId11" Type="http://schemas.openxmlformats.org/officeDocument/2006/relationships/hyperlink" Target="https://docs.google.com/spreadsheets/d/1JMq-jR4M8KU119cvglUDmMwwzd60Z3vyvn3VqhPn9EY/view#gid=1450677429" TargetMode="External"/><Relationship Id="rId5" Type="http://schemas.openxmlformats.org/officeDocument/2006/relationships/hyperlink" Target="https://app.globus.org/file-manager?origin_id=1ef9019c-eac0-11ed-9ba9-c9bb788c490e&amp;origin_path=%2F%7E%2F" TargetMode="External"/><Relationship Id="rId10" Type="http://schemas.openxmlformats.org/officeDocument/2006/relationships/hyperlink" Target="https://github.com/kwchurch/JSALT_Better_Together/blob/main/examples/similar_documents/reading_list" TargetMode="External"/><Relationship Id="rId4" Type="http://schemas.openxmlformats.org/officeDocument/2006/relationships/hyperlink" Target="https://northeastern.zoom.us/j/8963791015" TargetMode="External"/><Relationship Id="rId9" Type="http://schemas.openxmlformats.org/officeDocument/2006/relationships/hyperlink" Target="https://github.com/kwchurch/JSALT_Better_Together/blob/main/doc/deliverables.md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Natural Language Processing, Deep Nets, Linear Algebra and Information Retrieval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b="0" i="0" dirty="0">
                <a:solidFill>
                  <a:srgbClr val="2B3A6C"/>
                </a:solidFill>
                <a:effectLst/>
                <a:latin typeface="Yantramanav"/>
              </a:rPr>
              <a:t>Northeastern University</a:t>
            </a:r>
          </a:p>
          <a:p>
            <a:r>
              <a:rPr lang="en-US" dirty="0">
                <a:solidFill>
                  <a:srgbClr val="2B3A6C"/>
                </a:solidFill>
                <a:latin typeface="Yantramanav"/>
                <a:hlinkClick r:id="rId2"/>
              </a:rPr>
              <a:t>k.church@northeastern.edu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21</a:t>
            </a:r>
          </a:p>
          <a:p>
            <a:r>
              <a:rPr lang="en-US" dirty="0">
                <a:hlinkClick r:id="rId3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8327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70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9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197287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5394960"/>
            <a:ext cx="2692959" cy="1252024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1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 (dups)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53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GitHub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039E-0092-A735-5F35-793B02EB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5546" cy="4351338"/>
          </a:xfrm>
        </p:spPr>
        <p:txBody>
          <a:bodyPr/>
          <a:lstStyle/>
          <a:p>
            <a:r>
              <a:rPr lang="en-US" dirty="0"/>
              <a:t>Slides</a:t>
            </a:r>
          </a:p>
          <a:p>
            <a:pPr lvl="1"/>
            <a:r>
              <a:rPr lang="en-US" dirty="0">
                <a:hlinkClick r:id="rId3"/>
              </a:rPr>
              <a:t>https://github.com/kwchurch/JSALT_Better_Together/tree/main/slides/June21</a:t>
            </a:r>
            <a:endParaRPr lang="en-US" dirty="0"/>
          </a:p>
          <a:p>
            <a:r>
              <a:rPr lang="en-US" dirty="0"/>
              <a:t>Exercises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13F9B02-750E-435D-D0FB-3F84345C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4571806"/>
            <a:ext cx="7772400" cy="19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502F-B0A4-EEE6-0080-1F67B3A9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are some papers cited more than others?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EED2-2563-09E5-35D7-27C47344D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Word2Vec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Word2vec is not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first,</a:t>
            </a:r>
            <a:r>
              <a:rPr lang="en-US" b="0" i="0" u="none" strike="noStrike" dirty="0">
                <a:solidFill>
                  <a:srgbClr val="006FCA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last or best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to discuss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vector spaces, embeddings, analogies, similarity metrics, etc.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 word2vec is simple and accessible.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Anyone can download the code and use it in their next paper.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 many do (for better and for worse).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73A9-FD00-B9EE-2968-3A857E38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8AC8B-EA41-2F94-8FEE-8114423D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9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4D35-739D-088C-DFD9-0FCD183B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446"/>
          </a:xfrm>
        </p:spPr>
        <p:txBody>
          <a:bodyPr/>
          <a:lstStyle/>
          <a:p>
            <a:r>
              <a:rPr lang="en-US" dirty="0"/>
              <a:t>Word2Vec: Analogies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3160-77E9-45C7-0A08-4CF111EC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6714-F56C-C8A0-EE8C-0957DCFD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C3000-011C-4AA2-60D4-ECE0E3978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6" y="2110986"/>
            <a:ext cx="714601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D0842D-9494-71A9-6F12-E2B06498D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15"/>
          <a:stretch/>
        </p:blipFill>
        <p:spPr bwMode="auto">
          <a:xfrm>
            <a:off x="922906" y="2562181"/>
            <a:ext cx="1120403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82F64A6-4DC4-1DD3-8046-3D08053AB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7" r="-49"/>
          <a:stretch/>
        </p:blipFill>
        <p:spPr bwMode="auto">
          <a:xfrm>
            <a:off x="2043309" y="2562181"/>
            <a:ext cx="4800826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65F749-7A51-C043-D160-A3D7839588A2}"/>
              </a:ext>
            </a:extLst>
          </p:cNvPr>
          <p:cNvSpPr/>
          <p:nvPr/>
        </p:nvSpPr>
        <p:spPr>
          <a:xfrm>
            <a:off x="5856396" y="1434273"/>
            <a:ext cx="1244394" cy="570734"/>
          </a:xfrm>
          <a:prstGeom prst="wedgeRoundRectCallout">
            <a:avLst>
              <a:gd name="adj1" fmla="val -84112"/>
              <a:gd name="adj2" fmla="val 732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542BE52-CA43-9E65-F080-B46D574BEB46}"/>
              </a:ext>
            </a:extLst>
          </p:cNvPr>
          <p:cNvSpPr/>
          <p:nvPr/>
        </p:nvSpPr>
        <p:spPr>
          <a:xfrm>
            <a:off x="5856396" y="1410671"/>
            <a:ext cx="1244394" cy="570734"/>
          </a:xfrm>
          <a:prstGeom prst="wedgeRoundRectCallout">
            <a:avLst>
              <a:gd name="adj1" fmla="val 19776"/>
              <a:gd name="adj2" fmla="val 7991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BFDBB990-037B-6C30-227B-F3FD0AFDF054}"/>
              </a:ext>
            </a:extLst>
          </p:cNvPr>
          <p:cNvSpPr/>
          <p:nvPr/>
        </p:nvSpPr>
        <p:spPr>
          <a:xfrm>
            <a:off x="5862702" y="1418041"/>
            <a:ext cx="1244394" cy="570734"/>
          </a:xfrm>
          <a:prstGeom prst="wedgeRoundRectCallout">
            <a:avLst>
              <a:gd name="adj1" fmla="val 84135"/>
              <a:gd name="adj2" fmla="val 765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70AD6ED-6D97-2B31-8E70-C7CE85C4DC42}"/>
              </a:ext>
            </a:extLst>
          </p:cNvPr>
          <p:cNvSpPr/>
          <p:nvPr/>
        </p:nvSpPr>
        <p:spPr>
          <a:xfrm>
            <a:off x="3328658" y="1642890"/>
            <a:ext cx="858664" cy="433772"/>
          </a:xfrm>
          <a:prstGeom prst="wedgeRoundRectCallout">
            <a:avLst>
              <a:gd name="adj1" fmla="val 27704"/>
              <a:gd name="adj2" fmla="val 6810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</a:t>
            </a:r>
            <a:endParaRPr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C7FD78-EC7B-B8AF-685D-A852E1E2224C}"/>
              </a:ext>
            </a:extLst>
          </p:cNvPr>
          <p:cNvSpPr txBox="1">
            <a:spLocks/>
          </p:cNvSpPr>
          <p:nvPr/>
        </p:nvSpPr>
        <p:spPr>
          <a:xfrm>
            <a:off x="7788166" y="75674"/>
            <a:ext cx="4281914" cy="151435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u="sng" dirty="0"/>
              <a:t>man</a:t>
            </a:r>
            <a:r>
              <a:rPr lang="en-US" b="1" dirty="0"/>
              <a:t> is to </a:t>
            </a:r>
            <a:r>
              <a:rPr lang="en-US" b="1" i="1" u="sng" dirty="0"/>
              <a:t>woman</a:t>
            </a:r>
          </a:p>
          <a:p>
            <a:pPr algn="ctr"/>
            <a:r>
              <a:rPr lang="en-US" b="1" dirty="0"/>
              <a:t>as </a:t>
            </a:r>
            <a:r>
              <a:rPr lang="en-US" b="1" i="1" u="sng" dirty="0"/>
              <a:t>king</a:t>
            </a:r>
            <a:r>
              <a:rPr lang="en-US" b="1" dirty="0"/>
              <a:t> is to ???</a:t>
            </a:r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BE2A0A7C-2D69-62DF-1504-73AF1DF9434B}"/>
              </a:ext>
            </a:extLst>
          </p:cNvPr>
          <p:cNvSpPr/>
          <p:nvPr/>
        </p:nvSpPr>
        <p:spPr>
          <a:xfrm>
            <a:off x="7235120" y="2681771"/>
            <a:ext cx="4834960" cy="1139791"/>
          </a:xfrm>
          <a:prstGeom prst="wedgeRoundRectCallout">
            <a:avLst>
              <a:gd name="adj1" fmla="val -59422"/>
              <a:gd name="adj2" fmla="val -2804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Paradigm Shift: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Features 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Word Associations</a:t>
            </a:r>
            <a:endParaRPr sz="2400" dirty="0"/>
          </a:p>
        </p:txBody>
      </p:sp>
      <p:pic>
        <p:nvPicPr>
          <p:cNvPr id="15" name="Picture 1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77ABEBB-53B1-66D4-15A9-E0F628450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34"/>
          <a:stretch/>
        </p:blipFill>
        <p:spPr>
          <a:xfrm>
            <a:off x="7155742" y="3950911"/>
            <a:ext cx="4800826" cy="192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/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PMI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blipFill>
                <a:blip r:embed="rId5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3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Autofit/>
          </a:bodyPr>
          <a:lstStyle/>
          <a:p>
            <a:r>
              <a:rPr lang="en-US" sz="4800" dirty="0"/>
              <a:t>Word2Vec: More Promising Early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22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66925" y="1159924"/>
            <a:ext cx="7924800" cy="55456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5943600" y="1895654"/>
            <a:ext cx="640246" cy="4200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 bwMode="auto">
          <a:xfrm>
            <a:off x="4148138" y="5715001"/>
            <a:ext cx="1524000" cy="461665"/>
          </a:xfrm>
          <a:prstGeom prst="wedgeRectCallout">
            <a:avLst>
              <a:gd name="adj1" fmla="val -45245"/>
              <a:gd name="adj2" fmla="val -122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Countries</a:t>
            </a: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6093308" y="5700514"/>
            <a:ext cx="1524000" cy="461665"/>
          </a:xfrm>
          <a:prstGeom prst="wedgeRectCallout">
            <a:avLst>
              <a:gd name="adj1" fmla="val 46630"/>
              <a:gd name="adj2" fmla="val -1039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Capitals</a:t>
            </a:r>
          </a:p>
        </p:txBody>
      </p:sp>
    </p:spTree>
    <p:extLst>
      <p:ext uri="{BB962C8B-B14F-4D97-AF65-F5344CB8AC3E}">
        <p14:creationId xmlns:p14="http://schemas.microsoft.com/office/powerpoint/2010/main" val="35343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2"/>
          <a:stretch/>
        </p:blipFill>
        <p:spPr>
          <a:xfrm>
            <a:off x="4982183" y="1066801"/>
            <a:ext cx="5630513" cy="533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(Pointwise Mutual Info)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23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3C3F4E-1B68-0C4A-7BFA-231A56BA805B}"/>
              </a:ext>
            </a:extLst>
          </p:cNvPr>
          <p:cNvSpPr/>
          <p:nvPr/>
        </p:nvSpPr>
        <p:spPr>
          <a:xfrm rot="18661899">
            <a:off x="7248346" y="2509860"/>
            <a:ext cx="1792224" cy="14984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DF6939-E164-FFA2-5B71-AD74F42DF25D}"/>
              </a:ext>
            </a:extLst>
          </p:cNvPr>
          <p:cNvSpPr/>
          <p:nvPr/>
        </p:nvSpPr>
        <p:spPr>
          <a:xfrm rot="16200000">
            <a:off x="8810044" y="1309821"/>
            <a:ext cx="1792224" cy="18130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9A1AAD-97CB-D933-2E52-D67CD24AB4FB}"/>
              </a:ext>
            </a:extLst>
          </p:cNvPr>
          <p:cNvSpPr/>
          <p:nvPr/>
        </p:nvSpPr>
        <p:spPr>
          <a:xfrm>
            <a:off x="5239510" y="4631377"/>
            <a:ext cx="3833238" cy="8987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D478EE-1743-F602-9D44-C460DC06BC77}"/>
              </a:ext>
            </a:extLst>
          </p:cNvPr>
          <p:cNvCxnSpPr>
            <a:cxnSpLocks/>
          </p:cNvCxnSpPr>
          <p:nvPr/>
        </p:nvCxnSpPr>
        <p:spPr>
          <a:xfrm flipH="1">
            <a:off x="5867401" y="1144255"/>
            <a:ext cx="4669096" cy="48914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</a:t>
            </a:r>
            <a:r>
              <a:rPr lang="en-US" sz="2800" b="1" i="1" u="sng" dirty="0">
                <a:solidFill>
                  <a:srgbClr val="FF0000"/>
                </a:solidFill>
              </a:rPr>
              <a:t>too simple to be right</a:t>
            </a:r>
            <a:r>
              <a:rPr lang="en-US" sz="2800" dirty="0"/>
              <a:t>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24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33080D-36C4-05C1-3EE5-F2FDD25C2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7C07607-07C1-C3A2-D6BB-D818AE88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15" y="1068133"/>
            <a:ext cx="5370190" cy="5246263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F2F09FFA-A95A-A659-2ACE-AF58EC092191}"/>
              </a:ext>
            </a:extLst>
          </p:cNvPr>
          <p:cNvSpPr/>
          <p:nvPr/>
        </p:nvSpPr>
        <p:spPr>
          <a:xfrm>
            <a:off x="3216823" y="5543585"/>
            <a:ext cx="1765359" cy="507628"/>
          </a:xfrm>
          <a:prstGeom prst="wedgeRoundRectCallout">
            <a:avLst>
              <a:gd name="adj1" fmla="val 78491"/>
              <a:gd name="adj2" fmla="val -1107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pairs in 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335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29926"/>
            <a:ext cx="5334000" cy="5428074"/>
          </a:xfrm>
          <a:prstGeom prst="rect">
            <a:avLst/>
          </a:prstGeom>
        </p:spPr>
      </p:pic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1600200"/>
            <a:ext cx="7945821" cy="6858000"/>
          </a:xfrm>
          <a:prstGeom prst="rect">
            <a:avLst/>
          </a:prstGeom>
          <a:ln w="38100">
            <a:noFill/>
          </a:ln>
        </p:spPr>
      </p:pic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58DE-6950-3F4E-8CCA-31BF7E0E1E8F}" type="slidenum">
              <a:rPr lang="en-US"/>
              <a:pPr/>
              <a:t>25</a:t>
            </a:fld>
            <a:endParaRPr lang="en-US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6467"/>
              <a:gd name="adj2" fmla="val -11522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086600" y="6150114"/>
            <a:ext cx="3581400" cy="707886"/>
          </a:xfrm>
          <a:prstGeom prst="wedgeRectCallout">
            <a:avLst>
              <a:gd name="adj1" fmla="val 18548"/>
              <a:gd name="adj2" fmla="val -9088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Big Data </a:t>
            </a:r>
            <a:r>
              <a:rPr lang="en-US" sz="2000" dirty="0" err="1">
                <a:ea typeface="Arial" pitchFamily="-65" charset="0"/>
                <a:cs typeface="Arial" pitchFamily="-65" charset="0"/>
                <a:sym typeface="Wingdings"/>
              </a:rPr>
              <a:t></a:t>
            </a:r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 </a:t>
            </a:r>
          </a:p>
          <a:p>
            <a:pPr algn="ctr"/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Opportunities &amp; Challenges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7838"/>
            <a:ext cx="9144000" cy="1487355"/>
          </a:xfrm>
          <a:prstGeom prst="rect">
            <a:avLst/>
          </a:prstGeom>
          <a:ln w="38100" cap="rnd">
            <a:solidFill>
              <a:schemeClr val="tx1"/>
            </a:solidFill>
          </a:ln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567C2A4B-0D55-341D-0276-AC54F84F5D31}"/>
              </a:ext>
            </a:extLst>
          </p:cNvPr>
          <p:cNvSpPr/>
          <p:nvPr/>
        </p:nvSpPr>
        <p:spPr>
          <a:xfrm>
            <a:off x="146164" y="707916"/>
            <a:ext cx="1011065" cy="507628"/>
          </a:xfrm>
          <a:prstGeom prst="wedgeRoundRectCallout">
            <a:avLst>
              <a:gd name="adj1" fmla="val 74507"/>
              <a:gd name="adj2" fmla="val -1592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586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40ED03E-BDDF-ACE4-AD60-03DBD690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PMI: Interdisciplinary Combination of Empirical Methods from 1950s: Psycholinguistics, Information Theory, etc.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10C62C-7734-0D52-F4E2-F4983D3D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Associations: Doctor/Nurse</a:t>
            </a:r>
          </a:p>
        </p:txBody>
      </p:sp>
      <p:pic>
        <p:nvPicPr>
          <p:cNvPr id="17" name="Content Placeholder 1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3E9C525-52C3-4379-2D72-57383DB8E7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7205" y="2505075"/>
            <a:ext cx="4202952" cy="368458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F79BFA-AA4A-579C-1687-B2654499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PMI (Pointwise Mutual Information)</a:t>
            </a:r>
          </a:p>
        </p:txBody>
      </p:sp>
      <p:pic>
        <p:nvPicPr>
          <p:cNvPr id="11" name="Content Placeholder 10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8A6EFC0F-CBB8-3EDB-405E-3A63C40C7B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16943"/>
            <a:ext cx="5183188" cy="32608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1018-A9A7-2407-55A8-BD1FB11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5D4B4-B273-E95C-E5DB-D32ADA9E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CC10-4E61-6909-6F85-3AB414649160}"/>
              </a:ext>
            </a:extLst>
          </p:cNvPr>
          <p:cNvSpPr txBox="1"/>
          <p:nvPr/>
        </p:nvSpPr>
        <p:spPr>
          <a:xfrm>
            <a:off x="2026651" y="6189662"/>
            <a:ext cx="8609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``You shall know a word by the company it keeps’’ (Firth, 1957)</a:t>
            </a:r>
          </a:p>
        </p:txBody>
      </p:sp>
    </p:spTree>
    <p:extLst>
      <p:ext uri="{BB962C8B-B14F-4D97-AF65-F5344CB8AC3E}">
        <p14:creationId xmlns:p14="http://schemas.microsoft.com/office/powerpoint/2010/main" val="2552460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5DF0-9D55-3F10-3BEB-C7ED4CE5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8" y="200750"/>
            <a:ext cx="2310571" cy="1325563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Paradigm Shifts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F743C-1FDC-6118-2451-54206C2D0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3864" y="3012217"/>
            <a:ext cx="10522430" cy="323825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Two conditions:</a:t>
            </a:r>
          </a:p>
          <a:p>
            <a:pPr lvl="1"/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 few initial (promising, if not convincing) successes 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that motivate early adopters (students) to do more, as well as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Leave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room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for early adopters to contribute and benefit by doing so.</a:t>
            </a:r>
          </a:p>
          <a:p>
            <a:r>
              <a:rPr lang="en-US" sz="3200" dirty="0">
                <a:solidFill>
                  <a:srgbClr val="333333"/>
                </a:solidFill>
                <a:latin typeface="Noto Sans" panose="020B0502040504020204" pitchFamily="34" charset="0"/>
              </a:rPr>
              <a:t>Promising &gt;&gt; Convincing</a:t>
            </a:r>
          </a:p>
          <a:p>
            <a:pPr lvl="1"/>
            <a:r>
              <a:rPr lang="en-US" sz="28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discouraging some students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Who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think </a:t>
            </a:r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it is better than it is</a:t>
            </a:r>
            <a:endParaRPr lang="en-US" sz="28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endParaRPr lang="en-US" dirty="0"/>
          </a:p>
        </p:txBody>
      </p:sp>
      <p:pic>
        <p:nvPicPr>
          <p:cNvPr id="9" name="Content Placeholder 8" descr="A screenshot of a book&#10;&#10;Description automatically generated with low confidence">
            <a:extLst>
              <a:ext uri="{FF2B5EF4-FFF2-40B4-BE49-F238E27FC236}">
                <a16:creationId xmlns:a16="http://schemas.microsoft.com/office/drawing/2014/main" id="{4812AD20-C91E-4BDC-9D17-1FE2E77EC6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15" t="3359" b="65690"/>
          <a:stretch/>
        </p:blipFill>
        <p:spPr>
          <a:xfrm>
            <a:off x="2528789" y="136525"/>
            <a:ext cx="9217969" cy="2266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03C9-BC4C-E04D-4459-906B2377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6A6C-1062-E74A-0031-75430F1D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80AEC-EA03-BBB6-F022-98ABC78B97C6}"/>
              </a:ext>
            </a:extLst>
          </p:cNvPr>
          <p:cNvSpPr txBox="1"/>
          <p:nvPr/>
        </p:nvSpPr>
        <p:spPr>
          <a:xfrm>
            <a:off x="2528789" y="2411099"/>
            <a:ext cx="479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https://plato.stanford.edu/entries/thomas-kuhn/</a:t>
            </a:r>
            <a:r>
              <a:rPr lang="en-US" dirty="0"/>
              <a:t> </a:t>
            </a:r>
          </a:p>
        </p:txBody>
      </p:sp>
      <p:pic>
        <p:nvPicPr>
          <p:cNvPr id="12" name="Picture 2" descr="http://t1.gstatic.com/images?q=tbn:ANd9GcR6aHDtFXKNTNH3Ku3Ht0_MMr9eiNrH2hoT77ssfkVXWsjCxWbk">
            <a:extLst>
              <a:ext uri="{FF2B5EF4-FFF2-40B4-BE49-F238E27FC236}">
                <a16:creationId xmlns:a16="http://schemas.microsoft.com/office/drawing/2014/main" id="{1C677C21-B6C9-30D0-BFDF-5728696D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" y="3164596"/>
            <a:ext cx="1252276" cy="19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Promising &gt;&gt; Convincing</a:t>
            </a:r>
            <a:br>
              <a:rPr lang="en-US" sz="3200" dirty="0"/>
            </a:br>
            <a:r>
              <a:rPr lang="en-US" sz="3200" i="1" dirty="0"/>
              <a:t>To err is human, to really foul things up requires a computer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3" y="1776433"/>
            <a:ext cx="6482255" cy="5081567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D4CB6CC5-EAFC-3CC9-0444-177CE05B967F}"/>
              </a:ext>
            </a:extLst>
          </p:cNvPr>
          <p:cNvSpPr/>
          <p:nvPr/>
        </p:nvSpPr>
        <p:spPr>
          <a:xfrm>
            <a:off x="7780063" y="1992883"/>
            <a:ext cx="2978323" cy="90819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IBM Watson Jeopardy Mistake</a:t>
            </a:r>
            <a:endParaRPr sz="2400" dirty="0"/>
          </a:p>
        </p:txBody>
      </p:sp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9E33743B-ED3F-36C2-C2B4-C824B48BE0EC}"/>
              </a:ext>
            </a:extLst>
          </p:cNvPr>
          <p:cNvSpPr/>
          <p:nvPr/>
        </p:nvSpPr>
        <p:spPr>
          <a:xfrm>
            <a:off x="7780062" y="3058190"/>
            <a:ext cx="2978323" cy="718255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Category: US Cities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816E6444-9046-A00F-2A6F-D71710492EA5}"/>
              </a:ext>
            </a:extLst>
          </p:cNvPr>
          <p:cNvSpPr/>
          <p:nvPr/>
        </p:nvSpPr>
        <p:spPr>
          <a:xfrm>
            <a:off x="7754838" y="3921231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Toronto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940D5518-0CF2-15F8-A0B7-566649FB2B67}"/>
              </a:ext>
            </a:extLst>
          </p:cNvPr>
          <p:cNvSpPr/>
          <p:nvPr/>
        </p:nvSpPr>
        <p:spPr>
          <a:xfrm>
            <a:off x="7748531" y="4896079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``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Hallucination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’’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233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9537" y="158774"/>
            <a:ext cx="8229600" cy="792162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2800" dirty="0"/>
              <a:t>Evaluation: </a:t>
            </a:r>
            <a:r>
              <a:rPr lang="en-US" sz="2800" i="1" dirty="0">
                <a:sym typeface="Wingdings" panose="05000000000000000000" pitchFamily="2" charset="2"/>
              </a:rPr>
              <a:t>What you measure is what you get</a:t>
            </a:r>
            <a:br>
              <a:rPr lang="en-US" sz="2800" dirty="0"/>
            </a:br>
            <a:r>
              <a:rPr lang="en-US" sz="2800" dirty="0"/>
              <a:t>Word2vec: question-words &gt;&gt; SAT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1070811"/>
            <a:ext cx="6361189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02682" y="6251181"/>
            <a:ext cx="4573402" cy="276999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3217349" y="2473159"/>
            <a:ext cx="1318061" cy="3689349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16200000">
            <a:off x="1504691" y="4056224"/>
            <a:ext cx="2704587" cy="52322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 pitchFamily="-65" charset="0"/>
                <a:ea typeface="Arial" pitchFamily="-65" charset="0"/>
                <a:cs typeface="Arial" pitchFamily="-65" charset="0"/>
              </a:rPr>
              <a:t>Question-words</a:t>
            </a:r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595773B-6316-A7C0-0DEE-CB081970E974}"/>
              </a:ext>
            </a:extLst>
          </p:cNvPr>
          <p:cNvSpPr/>
          <p:nvPr/>
        </p:nvSpPr>
        <p:spPr>
          <a:xfrm>
            <a:off x="90904" y="260103"/>
            <a:ext cx="4100611" cy="1855537"/>
          </a:xfrm>
          <a:prstGeom prst="wedgeRoundRectCallout">
            <a:avLst>
              <a:gd name="adj1" fmla="val 16192"/>
              <a:gd name="adj2" fmla="val 890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ffy Eval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Unrealistic Expectations 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AI Winter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280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Citing Sentences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  <a:p>
            <a:r>
              <a:rPr lang="en-US" dirty="0"/>
              <a:t>Cite Prediction Challenge (Good Luck!)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Grandparents and grandchildren have a natural alliance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C2880-492E-B2D3-32C7-0127F1E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Farce in Three Acts</a:t>
            </a:r>
            <a:br>
              <a:rPr lang="en-US" dirty="0"/>
            </a:br>
            <a:r>
              <a:rPr lang="en-US" sz="2700" dirty="0">
                <a:hlinkClick r:id="rId2"/>
              </a:rPr>
              <a:t>https://www.earningmyturns.org/2017/06/a-computational-linguistic-farce-in.html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A9A3F-1306-D056-78F3-78B91E1EE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Rationalism (1970s)</a:t>
            </a:r>
          </a:p>
          <a:p>
            <a:r>
              <a:rPr lang="en-US" dirty="0"/>
              <a:t>Empiricism (1990s)</a:t>
            </a:r>
          </a:p>
          <a:p>
            <a:r>
              <a:rPr lang="en-US" dirty="0"/>
              <a:t>Deep Nets (2010s)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0D881-54DA-BB5A-8934-6AC93483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0641-A746-D4CF-23DC-FB3754B2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2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was a graduate student</a:t>
            </a:r>
            <a:br>
              <a:rPr lang="en-US" dirty="0"/>
            </a:br>
            <a:r>
              <a:rPr lang="en-US" dirty="0"/>
              <a:t>(just before AI Winter in 1980s)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24763" cy="4351338"/>
          </a:xfrm>
        </p:spPr>
        <p:txBody>
          <a:bodyPr/>
          <a:lstStyle/>
          <a:p>
            <a:r>
              <a:rPr lang="en-US" dirty="0"/>
              <a:t>I was told that it was no longer possible to get a PhD in Syntax</a:t>
            </a:r>
          </a:p>
          <a:p>
            <a:pPr lvl="1"/>
            <a:r>
              <a:rPr lang="en-US" dirty="0"/>
              <a:t>Parsing had been declared “solved”</a:t>
            </a:r>
          </a:p>
          <a:p>
            <a:pPr lvl="1"/>
            <a:r>
              <a:rPr lang="en-US" dirty="0"/>
              <a:t>Even semantics was largely “solved”</a:t>
            </a:r>
          </a:p>
          <a:p>
            <a:pPr lvl="1"/>
            <a:r>
              <a:rPr lang="en-US" dirty="0"/>
              <a:t>I was told to go work on pragmatics</a:t>
            </a:r>
          </a:p>
          <a:p>
            <a:r>
              <a:rPr lang="en-US" dirty="0"/>
              <a:t>After graduating…</a:t>
            </a:r>
          </a:p>
        </p:txBody>
      </p:sp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035FFAEF-34DF-0F51-9E88-6A98942E63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96" t="20699"/>
          <a:stretch/>
        </p:blipFill>
        <p:spPr>
          <a:xfrm>
            <a:off x="6252077" y="1690688"/>
            <a:ext cx="5843228" cy="43802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34"/>
          <a:stretch/>
        </p:blipFill>
        <p:spPr>
          <a:xfrm>
            <a:off x="1043676" y="4352442"/>
            <a:ext cx="5113808" cy="1368484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21B72EE5-435E-CF46-2CE9-A99F87EBA9BC}"/>
              </a:ext>
            </a:extLst>
          </p:cNvPr>
          <p:cNvSpPr/>
          <p:nvPr/>
        </p:nvSpPr>
        <p:spPr>
          <a:xfrm>
            <a:off x="2265050" y="5923149"/>
            <a:ext cx="1011065" cy="507628"/>
          </a:xfrm>
          <a:prstGeom prst="wedgeRoundRectCallout">
            <a:avLst>
              <a:gd name="adj1" fmla="val -24664"/>
              <a:gd name="adj2" fmla="val -84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01D1438-04FC-E924-A42F-50C1181731C1}"/>
              </a:ext>
            </a:extLst>
          </p:cNvPr>
          <p:cNvSpPr/>
          <p:nvPr/>
        </p:nvSpPr>
        <p:spPr>
          <a:xfrm>
            <a:off x="10207955" y="1071958"/>
            <a:ext cx="1011065" cy="507628"/>
          </a:xfrm>
          <a:prstGeom prst="wedgeRoundRectCallout">
            <a:avLst>
              <a:gd name="adj1" fmla="val -35891"/>
              <a:gd name="adj2" fmla="val 784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sz="24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7274F6A3-5537-3BE7-6619-AEF3EA042046}"/>
              </a:ext>
            </a:extLst>
          </p:cNvPr>
          <p:cNvSpPr/>
          <p:nvPr/>
        </p:nvSpPr>
        <p:spPr>
          <a:xfrm>
            <a:off x="9824701" y="2198275"/>
            <a:ext cx="1011065" cy="507628"/>
          </a:xfrm>
          <a:prstGeom prst="wedgeRoundRectCallout">
            <a:avLst>
              <a:gd name="adj1" fmla="val -71746"/>
              <a:gd name="adj2" fmla="val -2916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PMI</a:t>
            </a:r>
            <a:endParaRPr sz="2400" dirty="0"/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5CE5A5C5-740C-6597-C9CA-628CA0E0E3C6}"/>
              </a:ext>
            </a:extLst>
          </p:cNvPr>
          <p:cNvSpPr/>
          <p:nvPr/>
        </p:nvSpPr>
        <p:spPr>
          <a:xfrm>
            <a:off x="9924884" y="5031728"/>
            <a:ext cx="1011065" cy="507628"/>
          </a:xfrm>
          <a:prstGeom prst="wedgeRoundRectCallout">
            <a:avLst>
              <a:gd name="adj1" fmla="val -102784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sz="2400" dirty="0"/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94EA36A9-8B94-8D55-51B2-256217111E77}"/>
              </a:ext>
            </a:extLst>
          </p:cNvPr>
          <p:cNvSpPr/>
          <p:nvPr/>
        </p:nvSpPr>
        <p:spPr>
          <a:xfrm>
            <a:off x="8995277" y="5848721"/>
            <a:ext cx="2870280" cy="872754"/>
          </a:xfrm>
          <a:prstGeom prst="wedgeRoundRectCallout">
            <a:avLst>
              <a:gd name="adj1" fmla="val -65083"/>
              <a:gd name="adj2" fmla="val -5171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Revival of 1950s Empiricism </a:t>
            </a:r>
            <a:endParaRPr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BDFF5-3B62-A37C-8B7A-8076CB0A8532}"/>
              </a:ext>
            </a:extLst>
          </p:cNvPr>
          <p:cNvCxnSpPr>
            <a:cxnSpLocks/>
          </p:cNvCxnSpPr>
          <p:nvPr/>
        </p:nvCxnSpPr>
        <p:spPr>
          <a:xfrm flipH="1">
            <a:off x="5609033" y="2402329"/>
            <a:ext cx="5609987" cy="256104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08F333-0AAD-2374-FA1B-0070F090FBCE}"/>
              </a:ext>
            </a:extLst>
          </p:cNvPr>
          <p:cNvCxnSpPr>
            <a:cxnSpLocks/>
          </p:cNvCxnSpPr>
          <p:nvPr/>
        </p:nvCxnSpPr>
        <p:spPr>
          <a:xfrm flipH="1">
            <a:off x="5609032" y="3332961"/>
            <a:ext cx="5539292" cy="209778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7434A57-E0F0-20C0-335A-AAF7D02C520F}"/>
              </a:ext>
            </a:extLst>
          </p:cNvPr>
          <p:cNvSpPr/>
          <p:nvPr/>
        </p:nvSpPr>
        <p:spPr bwMode="auto">
          <a:xfrm>
            <a:off x="11616667" y="4110748"/>
            <a:ext cx="505641" cy="241694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91F59C55-343D-80BE-1B80-77542CB90AF7}"/>
              </a:ext>
            </a:extLst>
          </p:cNvPr>
          <p:cNvSpPr/>
          <p:nvPr/>
        </p:nvSpPr>
        <p:spPr>
          <a:xfrm>
            <a:off x="10023296" y="2806675"/>
            <a:ext cx="1011065" cy="507628"/>
          </a:xfrm>
          <a:prstGeom prst="wedgeRoundRectCallout">
            <a:avLst>
              <a:gd name="adj1" fmla="val -136846"/>
              <a:gd name="adj2" fmla="val -421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631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22384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Motivation for Revival of Empiricism in 1990s?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were we rebelling against?</a:t>
            </a:r>
          </a:p>
          <a:p>
            <a:pPr lvl="1"/>
            <a:r>
              <a:rPr lang="en-US" sz="1800" dirty="0"/>
              <a:t>The revival was driven by pragmatic considerations.</a:t>
            </a:r>
          </a:p>
          <a:p>
            <a:pPr lvl="1"/>
            <a:r>
              <a:rPr lang="en-US" sz="1800" dirty="0"/>
              <a:t>The field had been banging its head on big hard challenges like </a:t>
            </a:r>
          </a:p>
          <a:p>
            <a:pPr lvl="2"/>
            <a:r>
              <a:rPr lang="en-US" sz="1400" dirty="0"/>
              <a:t>AI-complete problems and </a:t>
            </a:r>
          </a:p>
          <a:p>
            <a:pPr lvl="2"/>
            <a:r>
              <a:rPr lang="en-US" sz="1400" dirty="0"/>
              <a:t>long-distance dependencies.</a:t>
            </a:r>
          </a:p>
          <a:p>
            <a:r>
              <a:rPr lang="en-US" sz="2400" dirty="0"/>
              <a:t>We advocated a pragmatic pivot toward simple stuff</a:t>
            </a:r>
          </a:p>
          <a:p>
            <a:pPr lvl="1"/>
            <a:r>
              <a:rPr lang="en-US" sz="2000" dirty="0"/>
              <a:t>PMI (Pointwise Mutual Information)</a:t>
            </a:r>
          </a:p>
          <a:p>
            <a:pPr lvl="1"/>
            <a:r>
              <a:rPr lang="en-US" sz="2000" dirty="0"/>
              <a:t>Part of Speech Tagging</a:t>
            </a:r>
          </a:p>
          <a:p>
            <a:pPr lvl="1"/>
            <a:r>
              <a:rPr lang="en-US" sz="2000" dirty="0"/>
              <a:t>Aligning Parallel Corpora</a:t>
            </a:r>
          </a:p>
          <a:p>
            <a:pPr lvl="1"/>
            <a:r>
              <a:rPr lang="en-US" sz="2000" dirty="0"/>
              <a:t>Sketches &amp; ANN (approx. nearest neigh)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4757A-3F40-C019-38C2-363801D7A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6643" cy="4351338"/>
          </a:xfrm>
        </p:spPr>
        <p:txBody>
          <a:bodyPr>
            <a:normAutofit/>
          </a:bodyPr>
          <a:lstStyle/>
          <a:p>
            <a:r>
              <a:rPr lang="en-US" dirty="0"/>
              <a:t>Data was becoming available </a:t>
            </a:r>
          </a:p>
          <a:p>
            <a:pPr lvl="2"/>
            <a:r>
              <a:rPr lang="en-US" sz="1800" dirty="0"/>
              <a:t>like never before.</a:t>
            </a:r>
          </a:p>
          <a:p>
            <a:pPr lvl="1"/>
            <a:r>
              <a:rPr lang="en-US" sz="2000" dirty="0"/>
              <a:t>What can we do with all this data?</a:t>
            </a:r>
          </a:p>
          <a:p>
            <a:pPr lvl="1"/>
            <a:r>
              <a:rPr lang="en-US" sz="2000" dirty="0"/>
              <a:t>It is better to do something simple </a:t>
            </a:r>
          </a:p>
          <a:p>
            <a:pPr lvl="2"/>
            <a:r>
              <a:rPr lang="en-US" sz="1600" dirty="0"/>
              <a:t>(than nothing at all).</a:t>
            </a:r>
          </a:p>
          <a:p>
            <a:pPr lvl="1"/>
            <a:r>
              <a:rPr lang="en-US" sz="2000" dirty="0"/>
              <a:t>Let’s go pick some low hanging fruit.</a:t>
            </a:r>
          </a:p>
          <a:p>
            <a:pPr lvl="1"/>
            <a:r>
              <a:rPr lang="en-US" sz="2000" dirty="0"/>
              <a:t>Let’s do what we can with </a:t>
            </a:r>
          </a:p>
          <a:p>
            <a:pPr lvl="2"/>
            <a:r>
              <a:rPr lang="en-US" sz="1600" dirty="0"/>
              <a:t>short-distance dependencies.</a:t>
            </a:r>
          </a:p>
          <a:p>
            <a:r>
              <a:rPr lang="en-US" dirty="0"/>
              <a:t>That won’t solve the whole problem,</a:t>
            </a:r>
          </a:p>
          <a:p>
            <a:pPr lvl="1"/>
            <a:r>
              <a:rPr lang="en-US" sz="2000" dirty="0"/>
              <a:t>but let’s focus on what we can do </a:t>
            </a:r>
          </a:p>
          <a:p>
            <a:pPr lvl="1"/>
            <a:r>
              <a:rPr lang="en-US" sz="2000" dirty="0"/>
              <a:t>as opposed to what we can’t do.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A: Glass is half full (deep nets can do much)</a:t>
            </a:r>
            <a:br>
              <a:rPr lang="en-US" dirty="0"/>
            </a:br>
            <a:r>
              <a:rPr lang="en-US" dirty="0"/>
              <a:t>Part B: Glass is half empty (always more to do)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5" y="1825625"/>
            <a:ext cx="544714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</a:p>
          <a:p>
            <a:endParaRPr lang="en-US" dirty="0"/>
          </a:p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2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1DC8DD0-3DA2-CEDD-EF9F-CBA4B22D7272}"/>
              </a:ext>
            </a:extLst>
          </p:cNvPr>
          <p:cNvSpPr txBox="1">
            <a:spLocks/>
          </p:cNvSpPr>
          <p:nvPr/>
        </p:nvSpPr>
        <p:spPr>
          <a:xfrm>
            <a:off x="888381" y="73674"/>
            <a:ext cx="10262838" cy="4758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https://</a:t>
            </a:r>
            <a:r>
              <a:rPr lang="en-US" sz="3200" dirty="0" err="1">
                <a:solidFill>
                  <a:schemeClr val="tx1"/>
                </a:solidFill>
              </a:rPr>
              <a:t>github.com</a:t>
            </a:r>
            <a:r>
              <a:rPr lang="en-US" sz="3200" dirty="0">
                <a:solidFill>
                  <a:schemeClr val="tx1"/>
                </a:solidFill>
              </a:rPr>
              <a:t>/</a:t>
            </a:r>
            <a:r>
              <a:rPr lang="en-US" sz="3200" dirty="0" err="1">
                <a:solidFill>
                  <a:schemeClr val="tx1"/>
                </a:solidFill>
              </a:rPr>
              <a:t>kwchurch</a:t>
            </a:r>
            <a:r>
              <a:rPr lang="en-US" sz="3200" dirty="0">
                <a:solidFill>
                  <a:schemeClr val="tx1"/>
                </a:solidFill>
              </a:rPr>
              <a:t>/ACL2022_deepnets_tutorial</a:t>
            </a:r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find patterns (more </a:t>
            </a:r>
            <a:r>
              <a:rPr lang="en-US" dirty="0" err="1"/>
              <a:t>freq</a:t>
            </a:r>
            <a:r>
              <a:rPr lang="en-US" dirty="0"/>
              <a:t> than chance)</a:t>
            </a:r>
          </a:p>
          <a:p>
            <a:pPr lvl="3">
              <a:buSzPct val="64285"/>
            </a:pPr>
            <a:r>
              <a:rPr lang="en-US" dirty="0"/>
              <a:t>no meaning (semantics), syntax, truth</a:t>
            </a:r>
          </a:p>
          <a:p>
            <a:pPr lvl="2">
              <a:buSzPct val="64285"/>
            </a:pPr>
            <a:r>
              <a:rPr lang="en-US" dirty="0"/>
              <a:t>PMI, Word2Vec, BERT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 (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 for Machines)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logical form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temporal/spatial logic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(Planning/Discourse)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 Knowledge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D97B6C4-26D6-42ED-12C0-1876D995E5F4}"/>
              </a:ext>
            </a:extLst>
          </p:cNvPr>
          <p:cNvSpPr/>
          <p:nvPr/>
        </p:nvSpPr>
        <p:spPr>
          <a:xfrm>
            <a:off x="4920343" y="6176963"/>
            <a:ext cx="1649393" cy="415094"/>
          </a:xfrm>
          <a:prstGeom prst="wedgeRoundRectCallout">
            <a:avLst>
              <a:gd name="adj1" fmla="val 74395"/>
              <a:gd name="adj2" fmla="val -37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Hallucinations</a:t>
            </a:r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37B2-6084-8F99-D3DA-C2DA17E8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46ED-CEB7-FAFF-9181-733782A1E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Research Areas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Natural Language Processing (NLP)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Deep Nets (BERT)</a:t>
            </a:r>
          </a:p>
          <a:p>
            <a:pPr lvl="2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Inference, </a:t>
            </a:r>
            <a:r>
              <a:rPr lang="en-US" dirty="0">
                <a:solidFill>
                  <a:srgbClr val="2B3A6C"/>
                </a:solidFill>
                <a:latin typeface="Yantramanav"/>
              </a:rPr>
              <a:t>F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ine-tuning, Pretraining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Linear Algebra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Singular Value Decomposition (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SVD)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Spectral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 Clustering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Information Retrieval (IR)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Datasets / Benchmarks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Semantic Scholar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Citation Graph: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 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M papers (nodes)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B (edges)</a:t>
                </a:r>
              </a:p>
              <a:p>
                <a:pPr lvl="1"/>
                <a:r>
                  <a:rPr lang="en-US" dirty="0" err="1">
                    <a:solidFill>
                      <a:srgbClr val="2B3A6C"/>
                    </a:solidFill>
                    <a:latin typeface="Yantramanav"/>
                  </a:rPr>
                  <a:t>SciRepEval</a:t>
                </a:r>
                <a:endParaRPr lang="en-US" dirty="0">
                  <a:solidFill>
                    <a:srgbClr val="2B3A6C"/>
                  </a:solidFill>
                  <a:latin typeface="Yantramanav"/>
                </a:endParaRPr>
              </a:p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Applications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Academic Search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Recommender System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Collaborative Filtering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Traffic Analysis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37A6-A902-C48B-6773-916EFEA1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35186-C550-014E-A62D-325C56F1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691-3957-C2BA-11E9-C1E2A2AF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Hypo: Contribution = Primary + Secondary Literature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F04CBC-F816-5826-E5B1-A6D130F4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92"/>
            <a:ext cx="10515600" cy="2455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Contribution</a:t>
            </a:r>
          </a:p>
          <a:p>
            <a:pPr lvl="1"/>
            <a:r>
              <a:rPr lang="en-US" dirty="0"/>
              <a:t>Author Contributions: Primary Literature</a:t>
            </a:r>
          </a:p>
          <a:p>
            <a:pPr lvl="1"/>
            <a:r>
              <a:rPr lang="en-US" dirty="0"/>
              <a:t>Audience Appreciation: Secondary Sources (Surveys, Textbooks, Social Media, etc.)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Cold War Opinion Piece:  World Events </a:t>
            </a:r>
            <a:r>
              <a:rPr lang="en-US" dirty="0">
                <a:sym typeface="Wingdings" pitchFamily="2" charset="2"/>
              </a:rPr>
              <a:t> More Views</a:t>
            </a:r>
            <a:endParaRPr lang="en-US" dirty="0"/>
          </a:p>
          <a:p>
            <a:pPr lvl="1"/>
            <a:r>
              <a:rPr lang="en-US" dirty="0"/>
              <a:t>PMI: Subsequent work (Word2Vec/BERT) </a:t>
            </a:r>
            <a:r>
              <a:rPr lang="en-US" dirty="0">
                <a:sym typeface="Wingdings" pitchFamily="2" charset="2"/>
              </a:rPr>
              <a:t> More Citations</a:t>
            </a:r>
          </a:p>
          <a:p>
            <a:pPr lvl="1"/>
            <a:r>
              <a:rPr lang="en-US" dirty="0">
                <a:sym typeface="Wingdings" pitchFamily="2" charset="2"/>
              </a:rPr>
              <a:t>Rising tide lifts all boats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65E1-B5C1-A13B-CAC0-98BA764E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E226-9032-3C4B-4365-E9B896A4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96874D9-2ACF-A642-D791-9F764D65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53" y="2945967"/>
            <a:ext cx="3748542" cy="3748542"/>
          </a:xfrm>
          <a:prstGeom prst="rect">
            <a:avLst/>
          </a:prstGeom>
        </p:spPr>
      </p:pic>
      <p:pic>
        <p:nvPicPr>
          <p:cNvPr id="9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B162461F-8000-3D97-2A48-A232A099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" y="3657601"/>
            <a:ext cx="6625447" cy="270332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6A84B058-49E9-47A7-421F-D4821F3BC1E2}"/>
              </a:ext>
            </a:extLst>
          </p:cNvPr>
          <p:cNvSpPr/>
          <p:nvPr/>
        </p:nvSpPr>
        <p:spPr>
          <a:xfrm rot="10800000">
            <a:off x="3386434" y="45887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4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5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E1FF5D-68F8-C8F2-7C0A-790893672E86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5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50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921619" y="5848721"/>
            <a:ext cx="1835942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 for 2</a:t>
            </a:r>
            <a:r>
              <a:rPr lang="en-US" baseline="30000" dirty="0"/>
              <a:t>nd</a:t>
            </a:r>
            <a:r>
              <a:rPr lang="en-US" dirty="0"/>
              <a:t>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51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3327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Why is paper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/>
                  <a:t> important to contemporary readers?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1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</a:t>
                </a:r>
              </a:p>
              <a:p>
                <a:pPr lvl="1"/>
                <a:r>
                  <a:rPr lang="en-US" dirty="0"/>
                  <a:t>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  <a:p>
                <a:r>
                  <a:rPr lang="en-US" dirty="0"/>
                  <a:t>Suggestion</a:t>
                </a:r>
              </a:p>
              <a:p>
                <a:pPr lvl="1"/>
                <a:r>
                  <a:rPr lang="en-US" dirty="0"/>
                  <a:t>Citing sentences: better for capturing audience’s perspective</a:t>
                </a:r>
              </a:p>
              <a:p>
                <a:pPr lvl="1"/>
                <a:r>
                  <a:rPr lang="en-US" dirty="0"/>
                  <a:t>Abstracts: better for capturing authors’ perspective</a:t>
                </a:r>
              </a:p>
              <a:p>
                <a:r>
                  <a:rPr lang="en-US" dirty="0"/>
                  <a:t>Standard summaries:</a:t>
                </a:r>
              </a:p>
              <a:p>
                <a:pPr lvl="1"/>
                <a:r>
                  <a:rPr lang="en-US" dirty="0"/>
                  <a:t>BERT encoding of abstracts</a:t>
                </a:r>
              </a:p>
              <a:p>
                <a:r>
                  <a:rPr lang="en-US" dirty="0"/>
                  <a:t>Alternative proposal:</a:t>
                </a:r>
              </a:p>
              <a:p>
                <a:pPr lvl="1"/>
                <a:r>
                  <a:rPr lang="en-US" dirty="0"/>
                  <a:t>BERT encoding of citing sentences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E7D41-0ABF-219E-8DDD-44E0A903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B4EF-0125-06B6-6515-65B152CC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5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54B9-2777-3616-0EEB-F5CDFC98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623A-A668-BAC7-1CE1-9F700AEF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  <p:pic>
        <p:nvPicPr>
          <p:cNvPr id="10" name="Content Placeholder 9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3585A87-3B05-2E38-E9C3-E5091F32D5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7532" y="136525"/>
            <a:ext cx="8888681" cy="6199460"/>
          </a:xfrm>
        </p:spPr>
      </p:pic>
    </p:spTree>
    <p:extLst>
      <p:ext uri="{BB962C8B-B14F-4D97-AF65-F5344CB8AC3E}">
        <p14:creationId xmlns:p14="http://schemas.microsoft.com/office/powerpoint/2010/main" val="1715389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948BA5-3BF2-7FC8-8FBA-CB911D37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2" y="365125"/>
            <a:ext cx="10515600" cy="1325563"/>
          </a:xfrm>
        </p:spPr>
        <p:txBody>
          <a:bodyPr/>
          <a:lstStyle/>
          <a:p>
            <a:r>
              <a:rPr lang="en-US" dirty="0" err="1"/>
              <a:t>tl;dr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18046-7145-BA7B-BA27-CB2B91C1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6F21-D3A3-5CC0-4D36-EE055BE2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A close-up of a text&#10;&#10;Description automatically generated with low confidence">
            <a:extLst>
              <a:ext uri="{FF2B5EF4-FFF2-40B4-BE49-F238E27FC236}">
                <a16:creationId xmlns:a16="http://schemas.microsoft.com/office/drawing/2014/main" id="{C6537D65-6653-CD41-08AB-C8C242CB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" y="1454686"/>
            <a:ext cx="11829838" cy="3610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C1873449-358B-38A0-BF56-141B02447D26}"/>
              </a:ext>
            </a:extLst>
          </p:cNvPr>
          <p:cNvSpPr txBox="1">
            <a:spLocks/>
          </p:cNvSpPr>
          <p:nvPr/>
        </p:nvSpPr>
        <p:spPr>
          <a:xfrm>
            <a:off x="426522" y="510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Desiderata: </a:t>
            </a:r>
          </a:p>
          <a:p>
            <a:r>
              <a:rPr lang="en-US" dirty="0"/>
              <a:t>One-at-a-time </a:t>
            </a:r>
            <a:r>
              <a:rPr lang="en-US" dirty="0">
                <a:sym typeface="Wingdings" pitchFamily="2" charset="2"/>
              </a:rPr>
              <a:t> Pairwise Sim</a:t>
            </a:r>
            <a:r>
              <a:rPr lang="en-US" dirty="0"/>
              <a:t>/diff  </a:t>
            </a:r>
          </a:p>
        </p:txBody>
      </p:sp>
    </p:spTree>
    <p:extLst>
      <p:ext uri="{BB962C8B-B14F-4D97-AF65-F5344CB8AC3E}">
        <p14:creationId xmlns:p14="http://schemas.microsoft.com/office/powerpoint/2010/main" val="247585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</a:t>
            </a:r>
            <a:r>
              <a:rPr lang="en-US" sz="3600"/>
              <a:t>not summarize </a:t>
            </a:r>
            <a:r>
              <a:rPr lang="en-US" sz="3600" dirty="0"/>
              <a:t>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3A5C-634A-268D-92EC-FE96BC6F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74CE3-DDA0-1126-7855-C0172C02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Team Page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Zoom Link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Github with source code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large datasets from Globus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Slides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Meeting Notes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Notation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Deliverables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Reading List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SciRepEval Baselines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Similar Venues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59430-BB24-A9B6-8235-6386C1C104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Embeddings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Exercises (Lab for for this afternoon)</a:t>
            </a:r>
          </a:p>
          <a:p>
            <a:pPr lvl="1"/>
            <a:r>
              <a:rPr lang="en-US" dirty="0">
                <a:hlinkClick r:id="rId13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DC8E-E584-54A6-3BC1-C53510A0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26F2C-D54C-2A4B-B20F-63F0EE66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8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F5F2-46CB-F9D5-0A9C-5CA6CAE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4992-0799-288F-883E-BEB940F99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Pretraining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GNNs (Graphical Neural Nets)</a:t>
            </a:r>
          </a:p>
          <a:p>
            <a:r>
              <a:rPr lang="en-US" dirty="0"/>
              <a:t>ANN (</a:t>
            </a:r>
            <a:r>
              <a:rPr lang="en-US" dirty="0" err="1"/>
              <a:t>Approx</a:t>
            </a:r>
            <a:r>
              <a:rPr lang="en-US" dirty="0"/>
              <a:t> Nearest Neighbors)</a:t>
            </a:r>
          </a:p>
          <a:p>
            <a:r>
              <a:rPr lang="en-US" dirty="0"/>
              <a:t>Cos-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D298-183A-257B-40D3-44E11D51E4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 (Singular Value Decomp)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Rotations</a:t>
            </a:r>
          </a:p>
          <a:p>
            <a:pPr lvl="1"/>
            <a:r>
              <a:rPr lang="en-US" dirty="0"/>
              <a:t>Clustering (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Spectral Clustering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365A6-3358-B864-9A8E-E28CFC48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CD33-D083-F6A7-69A2-B1F92373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  <a:br>
              <a:rPr lang="en-US" dirty="0"/>
            </a:br>
            <a:r>
              <a:rPr lang="en-US" dirty="0">
                <a:hlinkClick r:id="rId2"/>
              </a:rPr>
              <a:t>ACL-2022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8839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1779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9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98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3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6619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14114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09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9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9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Similar functionality in python</a:t>
            </a:r>
          </a:p>
          <a:p>
            <a:pPr lvl="1"/>
            <a:r>
              <a:rPr lang="en-US" i="0" dirty="0" err="1">
                <a:solidFill>
                  <a:srgbClr val="013243"/>
                </a:solidFill>
                <a:effectLst/>
                <a:latin typeface="Lato" panose="020F0502020204030203" pitchFamily="34" charset="0"/>
              </a:rPr>
              <a:t>numpy.memmap</a:t>
            </a:r>
            <a:endParaRPr lang="en-US" dirty="0"/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903F8D4-00A9-1ED9-73FA-3AB7821340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Another Opportunity for Publication:</a:t>
                </a:r>
                <a:br>
                  <a:rPr lang="en-US" dirty="0"/>
                </a:br>
                <a:r>
                  <a:rPr lang="en-US" dirty="0"/>
                  <a:t>Find big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903F8D4-00A9-1ED9-73FA-3AB782134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Infeasible to materialize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million papers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768 </m:t>
                    </m:r>
                  </m:oMath>
                </a14:m>
                <a:r>
                  <a:rPr lang="en-US" dirty="0"/>
                  <a:t>hidden dimensions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But it is feasible to materialize</a:t>
                </a:r>
              </a:p>
              <a:p>
                <a:pPr lvl="1"/>
                <a:r>
                  <a:rPr lang="en-US" dirty="0"/>
                  <a:t>B</a:t>
                </a:r>
                <a:r>
                  <a:rPr lang="en-US" b="0" dirty="0"/>
                  <a:t>ig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generate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Score candidates</a:t>
                </a:r>
              </a:p>
              <a:p>
                <a:r>
                  <a:rPr lang="en-US" dirty="0"/>
                  <a:t>Note that </a:t>
                </a:r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pairs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pairs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we are scoring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pairs </a:t>
                </a:r>
              </a:p>
              <a:p>
                <a:pPr lvl="2"/>
                <a:r>
                  <a:rPr lang="en-US" dirty="0"/>
                  <a:t>(times the number of indexes)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B72E6-9C51-9D7B-1962-42D3EAB5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6AE5DB-B7B7-AB97-7302-1A9A6267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620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315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8AEEF3-83C5-0E8D-F283-97D564A2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https://scikit-learn.org/stable/modules/generated/sklearn.cluster.KMeans.html</a:t>
            </a:r>
            <a:r>
              <a:rPr lang="en-US" sz="2400" dirty="0"/>
              <a:t> </a:t>
            </a: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4E4708-3FBE-411A-E77B-95C047663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521" y="1346121"/>
            <a:ext cx="11488958" cy="580180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0A4B0-00C1-091A-7232-2A81413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737C5-9C50-8B21-4BAD-079919AB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618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295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23800</TotalTime>
  <Words>6858</Words>
  <Application>Microsoft Macintosh PowerPoint</Application>
  <PresentationFormat>Widescreen</PresentationFormat>
  <Paragraphs>1300</Paragraphs>
  <Slides>106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0" baseType="lpstr">
      <vt:lpstr>-apple-system</vt:lpstr>
      <vt:lpstr>Arial</vt:lpstr>
      <vt:lpstr>Calibri</vt:lpstr>
      <vt:lpstr>Calibri Light</vt:lpstr>
      <vt:lpstr>Cambria Math</vt:lpstr>
      <vt:lpstr>Lato</vt:lpstr>
      <vt:lpstr>Menlo</vt:lpstr>
      <vt:lpstr>Noto Sans</vt:lpstr>
      <vt:lpstr>Times</vt:lpstr>
      <vt:lpstr>Times New Roman</vt:lpstr>
      <vt:lpstr>ui-monospace</vt:lpstr>
      <vt:lpstr>Wingdings</vt:lpstr>
      <vt:lpstr>Yantramanav</vt:lpstr>
      <vt:lpstr>Office Theme</vt:lpstr>
      <vt:lpstr>Natural Language Processing, Deep Nets, Linear Algebra and Information Retrieval</vt:lpstr>
      <vt:lpstr>GitHub https://github.com/kwchurch/JSALT_Better_Together </vt:lpstr>
      <vt:lpstr>Exercises (Lab for for this afternoon) https://github.com/kwchurch/JSALT_Better_Together/tree/main/doc/exercises </vt:lpstr>
      <vt:lpstr>Introduction</vt:lpstr>
      <vt:lpstr>Semantic Scholar: Significant Effort        (slide from Dan Weld)</vt:lpstr>
      <vt:lpstr>Semantic Scholar</vt:lpstr>
      <vt:lpstr>Document Similarities: Use Cases</vt:lpstr>
      <vt:lpstr>Better Together: Text (Titles, Abstracts, Body); Context (Citations)</vt:lpstr>
      <vt:lpstr>Query: ``DeepWalk: Online Learning of…’’</vt:lpstr>
      <vt:lpstr>Document Similarities: Use Cases</vt:lpstr>
      <vt:lpstr>Query: ``On the Dangers of Stochastic Parrots…’’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Why are some papers cited more than others?</vt:lpstr>
      <vt:lpstr>Word2Vec: Analogies</vt:lpstr>
      <vt:lpstr>Word2Vec: More Promising Early Results</vt:lpstr>
      <vt:lpstr>Levy &amp; Goldberg (NIPS-2014) Word2Vec ≈ PMI (Pointwise Mutual Info)</vt:lpstr>
      <vt:lpstr>Levy &amp; Goldberg (NIPS-2014) Word2Vec ≈ PMI (too simple to be right)</vt:lpstr>
      <vt:lpstr>PowerPoint Presentation</vt:lpstr>
      <vt:lpstr>PMI: Interdisciplinary Combination of Empirical Methods from 1950s: Psycholinguistics, Information Theory, etc.</vt:lpstr>
      <vt:lpstr>Paradigm Shifts</vt:lpstr>
      <vt:lpstr>Promising &gt;&gt; Convincing To err is human, to really foul things up requires a computer</vt:lpstr>
      <vt:lpstr>Evaluation: What you measure is what you get Word2vec: question-words &gt;&gt; SAT</vt:lpstr>
      <vt:lpstr>Grandparents and grandchildren have a natural alliance</vt:lpstr>
      <vt:lpstr>Farce in Three Acts https://www.earningmyturns.org/2017/06/a-computational-linguistic-farce-in.html </vt:lpstr>
      <vt:lpstr>When I was a graduate student (just before AI Winter in 1980s)</vt:lpstr>
      <vt:lpstr>Citing Sentences (repeated slide)</vt:lpstr>
      <vt:lpstr>Motivation for Revival of Empiricism in 1990s?</vt:lpstr>
      <vt:lpstr>Part A: Glass is half full (deep nets can do much) Part B: Glass is half empty (always more to do)</vt:lpstr>
      <vt:lpstr>Large Language Models (LLMs) Strengths (1950s/1990s); Weaknesses (1970s)</vt:lpstr>
      <vt:lpstr>Hallucinations</vt:lpstr>
      <vt:lpstr>Positive Opportunities for Machine Translation</vt:lpstr>
      <vt:lpstr>Mismatch Between Translators &amp; Engineers: Technical Terminology</vt:lpstr>
      <vt:lpstr>Hypo: Contribution = Primary + Secondary Literature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Cos-Dist: Multiple Views of Similarity</vt:lpstr>
      <vt:lpstr>Realities: Missing Values</vt:lpstr>
      <vt:lpstr>Random Walks</vt:lpstr>
      <vt:lpstr>Summaries</vt:lpstr>
      <vt:lpstr>Citing Sentences (repeated slide for 2nd time)</vt:lpstr>
      <vt:lpstr>Why is paper x important to contemporary readers?</vt:lpstr>
      <vt:lpstr>Summarization Baselines</vt:lpstr>
      <vt:lpstr>PowerPoint Presentation</vt:lpstr>
      <vt:lpstr>tl;dr  ChatGPT</vt:lpstr>
      <vt:lpstr>Summarization: Compare &amp; Contrast (Do not summarize each doc, one at a time)</vt:lpstr>
      <vt:lpstr>https://github.com/kwchurch/JSALT_Better_Together </vt:lpstr>
      <vt:lpstr>Tutorial Material</vt:lpstr>
      <vt:lpstr>Standard 3-step recipe ACL-2022 Tutorial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Another Opportunity for Publication: Find big values in MM^T</vt:lpstr>
      <vt:lpstr>Pointers to Code based on ANN</vt:lpstr>
      <vt:lpstr>Pointers to C Code: $JSALTsrc/C/</vt:lpstr>
      <vt:lpstr>Tutorial Background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https://scikit-learn.org/stable/modules/generated/sklearn.cluster.KMeans.html 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Exercises (Lab for for this afternoon) https://github.com/kwchurch/JSALT_Better_Together/tree/main/doc/exercises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99</cp:revision>
  <dcterms:created xsi:type="dcterms:W3CDTF">2023-06-05T19:42:53Z</dcterms:created>
  <dcterms:modified xsi:type="dcterms:W3CDTF">2023-06-22T09:52:05Z</dcterms:modified>
</cp:coreProperties>
</file>